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8" r:id="rId4"/>
    <p:sldId id="258" r:id="rId5"/>
    <p:sldId id="269" r:id="rId6"/>
    <p:sldId id="259" r:id="rId7"/>
    <p:sldId id="262" r:id="rId8"/>
    <p:sldId id="260" r:id="rId9"/>
    <p:sldId id="270" r:id="rId10"/>
    <p:sldId id="261" r:id="rId11"/>
    <p:sldId id="267" r:id="rId12"/>
    <p:sldId id="263" r:id="rId13"/>
    <p:sldId id="274" r:id="rId14"/>
    <p:sldId id="264" r:id="rId15"/>
    <p:sldId id="271" r:id="rId16"/>
    <p:sldId id="273" r:id="rId17"/>
    <p:sldId id="272" r:id="rId18"/>
    <p:sldId id="265" r:id="rId19"/>
    <p:sldId id="26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14"/>
    <p:restoredTop sz="94760"/>
  </p:normalViewPr>
  <p:slideViewPr>
    <p:cSldViewPr snapToGrid="0">
      <p:cViewPr varScale="1">
        <p:scale>
          <a:sx n="84" d="100"/>
          <a:sy n="84" d="100"/>
        </p:scale>
        <p:origin x="200" y="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5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5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VR-Error</a:t>
            </a:r>
            <a:r>
              <a:rPr lang="en-US" b="1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Base Learning ROI Projections 4-year Outlook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Sheet1!$B$5</c:f>
              <c:strCache>
                <c:ptCount val="1"/>
                <c:pt idx="0">
                  <c:v>Start Up Debt</c:v>
                </c:pt>
              </c:strCache>
            </c:strRef>
          </c:tx>
          <c:spPr>
            <a:ln w="127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12700">
                <a:solidFill>
                  <a:schemeClr val="tx1"/>
                </a:solidFill>
              </a:ln>
              <a:effectLst/>
            </c:spPr>
          </c:marker>
          <c:cat>
            <c:multiLvlStrRef>
              <c:f>Sheet1!$C$3:$R$4</c:f>
              <c:multiLvlStrCache>
                <c:ptCount val="16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  <c:pt idx="10">
                    <c:v>11</c:v>
                  </c:pt>
                  <c:pt idx="11">
                    <c:v>12</c:v>
                  </c:pt>
                  <c:pt idx="12">
                    <c:v>13</c:v>
                  </c:pt>
                  <c:pt idx="13">
                    <c:v>14</c:v>
                  </c:pt>
                  <c:pt idx="14">
                    <c:v>15</c:v>
                  </c:pt>
                  <c:pt idx="15">
                    <c:v>16</c:v>
                  </c:pt>
                </c:lvl>
                <c:lvl>
                  <c:pt idx="0">
                    <c:v>Year 1</c:v>
                  </c:pt>
                  <c:pt idx="2">
                    <c:v>Year 2</c:v>
                  </c:pt>
                  <c:pt idx="4">
                    <c:v>Year 3</c:v>
                  </c:pt>
                  <c:pt idx="6">
                    <c:v>Year 4</c:v>
                  </c:pt>
                  <c:pt idx="8">
                    <c:v>Year 5</c:v>
                  </c:pt>
                  <c:pt idx="10">
                    <c:v>Year 6</c:v>
                  </c:pt>
                  <c:pt idx="12">
                    <c:v>Year 7</c:v>
                  </c:pt>
                  <c:pt idx="14">
                    <c:v>Year 8</c:v>
                  </c:pt>
                </c:lvl>
              </c:multiLvlStrCache>
            </c:multiLvlStrRef>
          </c:cat>
          <c:val>
            <c:numRef>
              <c:f>Sheet1!$C$5:$R$5</c:f>
              <c:numCache>
                <c:formatCode>"$"#,##0_);[Red]\("$"#,##0\)</c:formatCode>
                <c:ptCount val="16"/>
                <c:pt idx="0">
                  <c:v>30000</c:v>
                </c:pt>
                <c:pt idx="1">
                  <c:v>15600</c:v>
                </c:pt>
                <c:pt idx="2">
                  <c:v>15600</c:v>
                </c:pt>
                <c:pt idx="3">
                  <c:v>15600</c:v>
                </c:pt>
                <c:pt idx="4">
                  <c:v>15600</c:v>
                </c:pt>
                <c:pt idx="5">
                  <c:v>15600</c:v>
                </c:pt>
                <c:pt idx="6">
                  <c:v>15600</c:v>
                </c:pt>
                <c:pt idx="7">
                  <c:v>15600</c:v>
                </c:pt>
                <c:pt idx="8">
                  <c:v>5600</c:v>
                </c:pt>
                <c:pt idx="9">
                  <c:v>5600</c:v>
                </c:pt>
                <c:pt idx="10">
                  <c:v>5600</c:v>
                </c:pt>
                <c:pt idx="11">
                  <c:v>5600</c:v>
                </c:pt>
                <c:pt idx="12">
                  <c:v>5600</c:v>
                </c:pt>
                <c:pt idx="13">
                  <c:v>5600</c:v>
                </c:pt>
                <c:pt idx="14">
                  <c:v>5600</c:v>
                </c:pt>
                <c:pt idx="15">
                  <c:v>5600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B81-8E48-AD0E-A96F86608651}"/>
            </c:ext>
          </c:extLst>
        </c:ser>
        <c:ser>
          <c:idx val="1"/>
          <c:order val="1"/>
          <c:tx>
            <c:strRef>
              <c:f>Sheet1!$B$6</c:f>
              <c:strCache>
                <c:ptCount val="1"/>
                <c:pt idx="0">
                  <c:v>ROI Income</c:v>
                </c:pt>
              </c:strCache>
            </c:strRef>
          </c:tx>
          <c:spPr>
            <a:ln w="1270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00B050"/>
              </a:solidFill>
              <a:ln w="12700">
                <a:solidFill>
                  <a:schemeClr val="tx1"/>
                </a:solidFill>
              </a:ln>
              <a:effectLst/>
            </c:spPr>
          </c:marker>
          <c:cat>
            <c:multiLvlStrRef>
              <c:f>Sheet1!$C$3:$R$4</c:f>
              <c:multiLvlStrCache>
                <c:ptCount val="16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  <c:pt idx="10">
                    <c:v>11</c:v>
                  </c:pt>
                  <c:pt idx="11">
                    <c:v>12</c:v>
                  </c:pt>
                  <c:pt idx="12">
                    <c:v>13</c:v>
                  </c:pt>
                  <c:pt idx="13">
                    <c:v>14</c:v>
                  </c:pt>
                  <c:pt idx="14">
                    <c:v>15</c:v>
                  </c:pt>
                  <c:pt idx="15">
                    <c:v>16</c:v>
                  </c:pt>
                </c:lvl>
                <c:lvl>
                  <c:pt idx="0">
                    <c:v>Year 1</c:v>
                  </c:pt>
                  <c:pt idx="2">
                    <c:v>Year 2</c:v>
                  </c:pt>
                  <c:pt idx="4">
                    <c:v>Year 3</c:v>
                  </c:pt>
                  <c:pt idx="6">
                    <c:v>Year 4</c:v>
                  </c:pt>
                  <c:pt idx="8">
                    <c:v>Year 5</c:v>
                  </c:pt>
                  <c:pt idx="10">
                    <c:v>Year 6</c:v>
                  </c:pt>
                  <c:pt idx="12">
                    <c:v>Year 7</c:v>
                  </c:pt>
                  <c:pt idx="14">
                    <c:v>Year 8</c:v>
                  </c:pt>
                </c:lvl>
              </c:multiLvlStrCache>
            </c:multiLvlStrRef>
          </c:cat>
          <c:val>
            <c:numRef>
              <c:f>Sheet1!$C$6:$R$6</c:f>
              <c:numCache>
                <c:formatCode>"$"#,##0_);[Red]\("$"#,##0\)</c:formatCode>
                <c:ptCount val="16"/>
                <c:pt idx="0">
                  <c:v>22800</c:v>
                </c:pt>
                <c:pt idx="1">
                  <c:v>16400</c:v>
                </c:pt>
                <c:pt idx="2">
                  <c:v>16400</c:v>
                </c:pt>
                <c:pt idx="3">
                  <c:v>16400</c:v>
                </c:pt>
                <c:pt idx="4">
                  <c:v>16400</c:v>
                </c:pt>
                <c:pt idx="5">
                  <c:v>16400</c:v>
                </c:pt>
                <c:pt idx="6">
                  <c:v>16400</c:v>
                </c:pt>
                <c:pt idx="7">
                  <c:v>16400</c:v>
                </c:pt>
                <c:pt idx="8">
                  <c:v>26400</c:v>
                </c:pt>
                <c:pt idx="9">
                  <c:v>26400</c:v>
                </c:pt>
                <c:pt idx="10">
                  <c:v>26400</c:v>
                </c:pt>
                <c:pt idx="11">
                  <c:v>26400</c:v>
                </c:pt>
                <c:pt idx="12">
                  <c:v>26400</c:v>
                </c:pt>
                <c:pt idx="13">
                  <c:v>26400</c:v>
                </c:pt>
                <c:pt idx="14">
                  <c:v>26400</c:v>
                </c:pt>
                <c:pt idx="15">
                  <c:v>26400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B81-8E48-AD0E-A96F866086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76755440"/>
        <c:axId val="1576625920"/>
      </c:lineChart>
      <c:catAx>
        <c:axId val="15767554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Semesters/Years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576625920"/>
        <c:crosses val="autoZero"/>
        <c:auto val="1"/>
        <c:lblAlgn val="ctr"/>
        <c:lblOffset val="100"/>
        <c:noMultiLvlLbl val="0"/>
      </c:catAx>
      <c:valAx>
        <c:axId val="157662592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Debt/Revenue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_);[Red]\(&quot;$&quot;#,##0\)" sourceLinked="1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576755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Cummulative ROI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Sheet1!$B$11</c:f>
              <c:strCache>
                <c:ptCount val="1"/>
                <c:pt idx="0">
                  <c:v>Cummulative ROI</c:v>
                </c:pt>
              </c:strCache>
            </c:strRef>
          </c:tx>
          <c:spPr>
            <a:ln w="12700" cap="rnd">
              <a:solidFill>
                <a:schemeClr val="tx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tx2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</c:marker>
          <c:cat>
            <c:multiLvlStrRef>
              <c:f>Sheet1!$C$9:$R$10</c:f>
              <c:multiLvlStrCache>
                <c:ptCount val="16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  <c:pt idx="10">
                    <c:v>11</c:v>
                  </c:pt>
                  <c:pt idx="11">
                    <c:v>12</c:v>
                  </c:pt>
                  <c:pt idx="12">
                    <c:v>13</c:v>
                  </c:pt>
                  <c:pt idx="13">
                    <c:v>14</c:v>
                  </c:pt>
                  <c:pt idx="14">
                    <c:v>15</c:v>
                  </c:pt>
                  <c:pt idx="15">
                    <c:v>16</c:v>
                  </c:pt>
                </c:lvl>
                <c:lvl>
                  <c:pt idx="0">
                    <c:v>Year 1</c:v>
                  </c:pt>
                  <c:pt idx="2">
                    <c:v>Year 2</c:v>
                  </c:pt>
                  <c:pt idx="4">
                    <c:v>Year 3</c:v>
                  </c:pt>
                  <c:pt idx="6">
                    <c:v>Year 4</c:v>
                  </c:pt>
                  <c:pt idx="8">
                    <c:v>Year 5</c:v>
                  </c:pt>
                  <c:pt idx="10">
                    <c:v>Year 6</c:v>
                  </c:pt>
                  <c:pt idx="12">
                    <c:v>Year 7</c:v>
                  </c:pt>
                  <c:pt idx="14">
                    <c:v>Year 8</c:v>
                  </c:pt>
                </c:lvl>
              </c:multiLvlStrCache>
            </c:multiLvlStrRef>
          </c:cat>
          <c:val>
            <c:numRef>
              <c:f>Sheet1!$C$11:$R$11</c:f>
              <c:numCache>
                <c:formatCode>"$"#,##0_);[Red]\("$"#,##0\)</c:formatCode>
                <c:ptCount val="16"/>
                <c:pt idx="0">
                  <c:v>22800</c:v>
                </c:pt>
                <c:pt idx="1">
                  <c:v>39200</c:v>
                </c:pt>
                <c:pt idx="2">
                  <c:v>55600</c:v>
                </c:pt>
                <c:pt idx="3">
                  <c:v>72000</c:v>
                </c:pt>
                <c:pt idx="4">
                  <c:v>88400</c:v>
                </c:pt>
                <c:pt idx="5">
                  <c:v>104800</c:v>
                </c:pt>
                <c:pt idx="6">
                  <c:v>121200</c:v>
                </c:pt>
                <c:pt idx="7">
                  <c:v>137600</c:v>
                </c:pt>
                <c:pt idx="8">
                  <c:v>164000</c:v>
                </c:pt>
                <c:pt idx="9">
                  <c:v>190400</c:v>
                </c:pt>
                <c:pt idx="10">
                  <c:v>216800</c:v>
                </c:pt>
                <c:pt idx="11">
                  <c:v>243200</c:v>
                </c:pt>
                <c:pt idx="12">
                  <c:v>269600</c:v>
                </c:pt>
                <c:pt idx="13">
                  <c:v>296000</c:v>
                </c:pt>
                <c:pt idx="14">
                  <c:v>322400</c:v>
                </c:pt>
                <c:pt idx="15">
                  <c:v>348800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70D-F74D-9F0E-4752D8952B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72461455"/>
        <c:axId val="1372463167"/>
      </c:lineChart>
      <c:catAx>
        <c:axId val="137246145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Semesters/Years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372463167"/>
        <c:crosses val="autoZero"/>
        <c:auto val="1"/>
        <c:lblAlgn val="ctr"/>
        <c:lblOffset val="100"/>
        <c:noMultiLvlLbl val="0"/>
      </c:catAx>
      <c:valAx>
        <c:axId val="1372463167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Revenue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_);[Red]\(&quot;$&quot;#,##0\)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3724614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1A17D-2EAA-0FE1-262F-294FBB70A6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9D14B1-9EB4-E4C5-EAD1-C5FD6A87F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2BD79-8EF5-2B83-EBB8-623944705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A1D13-75C7-7546-97DA-EECC8E817560}" type="datetimeFigureOut">
              <a:rPr lang="en-US" smtClean="0"/>
              <a:t>9/27/25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075F-AFB5-B977-12E3-72E7480FC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E44F14-74CB-783B-E39D-71D43CE3B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21584-A3F8-F547-AE10-276968227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805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73862-6DA7-147E-63F8-4872672C6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C5A5C7-4692-1880-0697-23A4BEB53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B3E35-1C9D-039B-7CB8-E6AA03092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A1D13-75C7-7546-97DA-EECC8E817560}" type="datetimeFigureOut">
              <a:rPr lang="en-US" smtClean="0"/>
              <a:t>9/27/25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103C8-852B-9655-6845-C519FB912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5F4F1-D91B-A7E3-BC0E-A2C2C5B39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21584-A3F8-F547-AE10-276968227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862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360A28-32E8-16F9-7218-C8D4B497DB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8AB4C4-3B1F-B18B-D7C8-EC3A80987C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C70DD-E1E0-14FA-F981-26F136A09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A1D13-75C7-7546-97DA-EECC8E817560}" type="datetimeFigureOut">
              <a:rPr lang="en-US" smtClean="0"/>
              <a:t>9/27/25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0B08A-6800-8F63-E3D7-3C33F2E84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87612-81D6-9C07-D975-609D2A9B5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21584-A3F8-F547-AE10-276968227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705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C0A75-A04F-DF6A-D6EB-928B0EC50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F1BCF-2599-B921-4F7C-40BD0D5E75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D04DC-E433-4A01-2252-E0F756EA1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A1D13-75C7-7546-97DA-EECC8E817560}" type="datetimeFigureOut">
              <a:rPr lang="en-US" smtClean="0"/>
              <a:t>9/27/25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8A0277-581C-6665-4E68-C2CD761D7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C71953-BC78-3013-F47A-3EC020301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21584-A3F8-F547-AE10-276968227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09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2E666-A06B-A3AD-992B-4436D5089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31F9F-3D6E-007E-595C-20E7AB143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3D181B-559C-CE34-0A85-F6DB81CEA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A1D13-75C7-7546-97DA-EECC8E817560}" type="datetimeFigureOut">
              <a:rPr lang="en-US" smtClean="0"/>
              <a:t>9/27/25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68434-22FD-A944-9717-B943D34D1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FF9AF-0488-DEA1-D1D8-AB1584350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21584-A3F8-F547-AE10-276968227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26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6C1FC-2CDF-178E-0D15-D294AFF0D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72C6D-984E-1479-22AC-9D4B3F336B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F2FDA5-F04F-8823-9F19-99EF5B4E32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FE0D1-20AF-696C-329D-EBFEF1906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A1D13-75C7-7546-97DA-EECC8E817560}" type="datetimeFigureOut">
              <a:rPr lang="en-US" smtClean="0"/>
              <a:t>9/27/25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92D2C0-73EC-8C38-26AD-96AB3AF41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6A1F06-311D-A358-0704-7B2045D31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21584-A3F8-F547-AE10-276968227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67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B13F2-ADBB-8D0A-AD31-E42DC187C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EBBD0-506A-9AEA-DDE3-F2AB4A74DB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729CC9-1FAD-1467-2392-63E4DD05AB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12245B-678A-9BBE-F99E-C6529D7DBD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6D358D-1B22-0E1C-9836-91E798EE7A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458F3C-5600-C449-CEDB-E2FF62093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A1D13-75C7-7546-97DA-EECC8E817560}" type="datetimeFigureOut">
              <a:rPr lang="en-US" smtClean="0"/>
              <a:t>9/27/25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ADA5D4-E3CD-8909-EC5F-0C9420122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92760D-68AE-137E-6553-B1AFEAA8E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21584-A3F8-F547-AE10-276968227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390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52890-24AC-D7E9-81CC-BC0453266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BEEC5E-06AA-4318-354C-0CF14CF8A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A1D13-75C7-7546-97DA-EECC8E817560}" type="datetimeFigureOut">
              <a:rPr lang="en-US" smtClean="0"/>
              <a:t>9/27/25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224D93-6BF8-2FC9-AA61-78275A595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BC76C8-FA54-E561-C31A-140955DD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21584-A3F8-F547-AE10-276968227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28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D23120-E11D-8585-207F-3564C2151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A1D13-75C7-7546-97DA-EECC8E817560}" type="datetimeFigureOut">
              <a:rPr lang="en-US" smtClean="0"/>
              <a:t>9/27/25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D3BA33-E783-4A43-4B4C-150D041B8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489A49-36C8-019B-2A14-2E4ED642A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21584-A3F8-F547-AE10-276968227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206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D4D95-A291-AEE8-F2F3-AD481F557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FE3BB-47B2-B5F3-6BCE-CDEBA1495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E3A7AD-9BC1-CFB7-0942-70F9A53CD1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1D0CC7-3593-386D-301A-746E2E0B8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A1D13-75C7-7546-97DA-EECC8E817560}" type="datetimeFigureOut">
              <a:rPr lang="en-US" smtClean="0"/>
              <a:t>9/27/25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A6E590-2DE2-E512-C829-6A5BD8EB1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DA0E74-9A7B-B170-0E82-1367C7B11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21584-A3F8-F547-AE10-276968227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64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BF37A-D5FC-CF48-0ADF-0AF2CCF4E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D15076-8C3C-10F2-569F-79A8537A01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F7A6BA-1CBA-B62E-1CB4-4D6F8C0A39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883438-713D-2773-2506-53846B6D9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A1D13-75C7-7546-97DA-EECC8E817560}" type="datetimeFigureOut">
              <a:rPr lang="en-US" smtClean="0"/>
              <a:t>9/27/25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DE224E-B398-8AF8-54EB-FAC9403A7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70F83-3C11-4D8C-195B-FFCB99882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21584-A3F8-F547-AE10-276968227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28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96A9B9-F9D9-EEF4-F71F-F629E60CE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1D1ED1-680A-D38E-B4DD-CE77E341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847E3-4662-49F1-E665-5BFAFB453A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6A1D13-75C7-7546-97DA-EECC8E817560}" type="datetimeFigureOut">
              <a:rPr lang="en-US" smtClean="0"/>
              <a:t>9/27/25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62433-F55E-8ED9-4FFB-14105DB291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AD211-5F30-C62E-3377-8C507E9799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B21584-A3F8-F547-AE10-276968227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142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viantart.com/orit770/art/Books-Coming-Alive-849545001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it.edu/study/neuroscience-bs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orbes.com/sites/bernardmarr/2019/07/19/the-important-difference-between-virtual-reality-augmented-reality-and-mixed-reality/" TargetMode="Externa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pulse/how-vr-aids-psychological-treatment-naveen-joshi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adecraft.com/blog/top-benefits-of-using-virtual-reality-solutions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3389/frvir.2021.706653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89/frvir.2021.706653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89/frvir.2021.706653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sychologytoday.com/us/blog/vitality/201407/the-neuroscience-vitality-tip-2-mirror-neurons" TargetMode="Externa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128B4-E79C-579E-24FC-A82363D49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314" y="119574"/>
            <a:ext cx="9144000" cy="2387600"/>
          </a:xfrm>
        </p:spPr>
        <p:txBody>
          <a:bodyPr/>
          <a:lstStyle/>
          <a:p>
            <a:r>
              <a:rPr lang="en-US" dirty="0"/>
              <a:t>Can you imagine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44EA01-F936-8CBE-5C36-98F822C6EA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727" y="851412"/>
            <a:ext cx="11011382" cy="1655762"/>
          </a:xfrm>
        </p:spPr>
        <p:txBody>
          <a:bodyPr/>
          <a:lstStyle/>
          <a:p>
            <a:r>
              <a:rPr lang="en-US" dirty="0"/>
              <a:t>As a Child, Your Imagination Made Books Come Alive</a:t>
            </a:r>
          </a:p>
          <a:p>
            <a:r>
              <a:rPr lang="en-US" dirty="0"/>
              <a:t>Could You Imagine Learning Like This As an Adult?</a:t>
            </a:r>
          </a:p>
        </p:txBody>
      </p:sp>
      <p:pic>
        <p:nvPicPr>
          <p:cNvPr id="1026" name="Picture 2" descr="Books Coming Alive">
            <a:extLst>
              <a:ext uri="{FF2B5EF4-FFF2-40B4-BE49-F238E27FC236}">
                <a16:creationId xmlns:a16="http://schemas.microsoft.com/office/drawing/2014/main" id="{B8D26BDF-4FAE-7900-36E3-71AC7E1A6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061" y="1716258"/>
            <a:ext cx="8492197" cy="477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67E35D-639A-CF2F-F2D6-F6F0B9358246}"/>
              </a:ext>
            </a:extLst>
          </p:cNvPr>
          <p:cNvSpPr txBox="1"/>
          <p:nvPr/>
        </p:nvSpPr>
        <p:spPr>
          <a:xfrm>
            <a:off x="1003000" y="6488668"/>
            <a:ext cx="9609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Adapted From: </a:t>
            </a:r>
            <a:r>
              <a:rPr lang="en-US" dirty="0">
                <a:hlinkClick r:id="rId3"/>
              </a:rPr>
              <a:t>https://www.deviantart.com/orit770/art/Books-Coming-Alive-849545001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7199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16949-161C-F1D8-BF13-79220C789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2FB63-667E-5AF4-740E-6F72974DD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4599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Students Can Then Translate The VR Training</a:t>
            </a:r>
            <a:br>
              <a:rPr lang="en-US" dirty="0"/>
            </a:br>
            <a:r>
              <a:rPr lang="en-US" dirty="0"/>
              <a:t>Learning By Making Errors </a:t>
            </a:r>
            <a:br>
              <a:rPr lang="en-US" dirty="0"/>
            </a:br>
            <a:r>
              <a:rPr lang="en-US" dirty="0"/>
              <a:t>Without Consequences</a:t>
            </a:r>
          </a:p>
        </p:txBody>
      </p:sp>
      <p:pic>
        <p:nvPicPr>
          <p:cNvPr id="5" name="Content Placeholder 4" descr="A white object on a blue surface&#10;&#10;AI-generated content may be incorrect.">
            <a:extLst>
              <a:ext uri="{FF2B5EF4-FFF2-40B4-BE49-F238E27FC236}">
                <a16:creationId xmlns:a16="http://schemas.microsoft.com/office/drawing/2014/main" id="{4B19B006-9634-BA31-E39C-F3F8E8B11E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6077" y="2502693"/>
            <a:ext cx="4662841" cy="3386139"/>
          </a:xfrm>
        </p:spPr>
      </p:pic>
      <p:pic>
        <p:nvPicPr>
          <p:cNvPr id="7" name="Picture 6" descr="A stack of white objects on a black surface&#10;&#10;AI-generated content may be incorrect.">
            <a:extLst>
              <a:ext uri="{FF2B5EF4-FFF2-40B4-BE49-F238E27FC236}">
                <a16:creationId xmlns:a16="http://schemas.microsoft.com/office/drawing/2014/main" id="{0F599508-7298-12B8-DE84-9611373F66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934" t="15050" r="45212" b="17310"/>
          <a:stretch/>
        </p:blipFill>
        <p:spPr>
          <a:xfrm rot="5400000">
            <a:off x="-393928" y="4349522"/>
            <a:ext cx="2895437" cy="1807194"/>
          </a:xfrm>
          <a:prstGeom prst="rect">
            <a:avLst/>
          </a:prstGeom>
        </p:spPr>
      </p:pic>
      <p:pic>
        <p:nvPicPr>
          <p:cNvPr id="9" name="Picture 8" descr="A white object on a black surface&#10;&#10;AI-generated content may be incorrect.">
            <a:extLst>
              <a:ext uri="{FF2B5EF4-FFF2-40B4-BE49-F238E27FC236}">
                <a16:creationId xmlns:a16="http://schemas.microsoft.com/office/drawing/2014/main" id="{4A744CEA-7C55-7D4E-6100-0EA0445C58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094" t="21569" r="40074" b="25911"/>
          <a:stretch/>
        </p:blipFill>
        <p:spPr>
          <a:xfrm rot="10800000">
            <a:off x="150192" y="2171699"/>
            <a:ext cx="3614388" cy="1633697"/>
          </a:xfrm>
          <a:prstGeom prst="rect">
            <a:avLst/>
          </a:prstGeom>
        </p:spPr>
      </p:pic>
      <p:pic>
        <p:nvPicPr>
          <p:cNvPr id="11" name="Picture 10" descr="A white object on a black surface&#10;&#10;AI-generated content may be incorrect.">
            <a:extLst>
              <a:ext uri="{FF2B5EF4-FFF2-40B4-BE49-F238E27FC236}">
                <a16:creationId xmlns:a16="http://schemas.microsoft.com/office/drawing/2014/main" id="{88BCB806-FD9C-6FBA-DC89-0D787A4578C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75" t="16028" r="42917" b="16331"/>
          <a:stretch/>
        </p:blipFill>
        <p:spPr>
          <a:xfrm rot="5400000">
            <a:off x="1413264" y="4349522"/>
            <a:ext cx="2895439" cy="1807194"/>
          </a:xfrm>
          <a:prstGeom prst="rect">
            <a:avLst/>
          </a:prstGeom>
        </p:spPr>
      </p:pic>
      <p:pic>
        <p:nvPicPr>
          <p:cNvPr id="13" name="Picture 12" descr="A metal object with a metal rod&#10;&#10;AI-generated content may be incorrect.">
            <a:extLst>
              <a:ext uri="{FF2B5EF4-FFF2-40B4-BE49-F238E27FC236}">
                <a16:creationId xmlns:a16="http://schemas.microsoft.com/office/drawing/2014/main" id="{B5A1C754-814A-7D9F-FBC0-73ED94684B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417117" y="2299143"/>
            <a:ext cx="5634994" cy="31683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1D62B7E-AA03-D956-858E-A329127C7929}"/>
              </a:ext>
            </a:extLst>
          </p:cNvPr>
          <p:cNvSpPr txBox="1"/>
          <p:nvPr/>
        </p:nvSpPr>
        <p:spPr>
          <a:xfrm>
            <a:off x="0" y="45522"/>
            <a:ext cx="3117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Basic Road Map &amp; Milestones</a:t>
            </a:r>
          </a:p>
        </p:txBody>
      </p:sp>
    </p:spTree>
    <p:extLst>
      <p:ext uri="{BB962C8B-B14F-4D97-AF65-F5344CB8AC3E}">
        <p14:creationId xmlns:p14="http://schemas.microsoft.com/office/powerpoint/2010/main" val="1812946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EE853-8525-7756-DEBF-2F385D465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439BCA50-5C8B-4034-853C-B29176644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B018903-3549-4A3B-A9DF-B26757CAA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E5D3F77-D07F-4F7D-97A2-E366830206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C6F5A2D-56A0-4ED7-A3E2-3CF67608F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05803AF-1C75-AB07-F6FD-9AE2243CC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7" y="458033"/>
            <a:ext cx="10929960" cy="726224"/>
          </a:xfr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Students Can Then Translate The VR Training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Into Job Market Ready Skills</a:t>
            </a:r>
          </a:p>
        </p:txBody>
      </p:sp>
      <p:pic>
        <p:nvPicPr>
          <p:cNvPr id="17" name="Picture 16" descr="A person working on a machine&#10;&#10;AI-generated content may be incorrect.">
            <a:extLst>
              <a:ext uri="{FF2B5EF4-FFF2-40B4-BE49-F238E27FC236}">
                <a16:creationId xmlns:a16="http://schemas.microsoft.com/office/drawing/2014/main" id="{F6AC8EB8-E310-E118-6C5A-9ABFC77280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8" r="38418"/>
          <a:stretch/>
        </p:blipFill>
        <p:spPr>
          <a:xfrm rot="5400000">
            <a:off x="-30262" y="2138464"/>
            <a:ext cx="4752000" cy="358975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19" name="Picture 18" descr="A person working on a machine&#10;&#10;AI-generated content may be incorrect.">
            <a:extLst>
              <a:ext uri="{FF2B5EF4-FFF2-40B4-BE49-F238E27FC236}">
                <a16:creationId xmlns:a16="http://schemas.microsoft.com/office/drawing/2014/main" id="{9ABF9D6A-821C-C30A-0C19-6764F894C2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8401" b="1"/>
          <a:stretch/>
        </p:blipFill>
        <p:spPr>
          <a:xfrm rot="5400000">
            <a:off x="3730140" y="2149397"/>
            <a:ext cx="4752000" cy="3567884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8" name="Content Placeholder 7" descr="A person working on a machine&#10;&#10;AI-generated content may be incorrect.">
            <a:extLst>
              <a:ext uri="{FF2B5EF4-FFF2-40B4-BE49-F238E27FC236}">
                <a16:creationId xmlns:a16="http://schemas.microsoft.com/office/drawing/2014/main" id="{6B99E68D-A831-D870-4AF6-089409C68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r="38395" b="-2"/>
          <a:stretch/>
        </p:blipFill>
        <p:spPr>
          <a:xfrm rot="5400000">
            <a:off x="7477882" y="2149539"/>
            <a:ext cx="4752000" cy="35676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6407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4D708-546F-45E9-157F-2E1DB250D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55DE8-B485-07F5-2B4B-81D8D59DC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Job Market Challenge &amp; </a:t>
            </a:r>
            <a:br>
              <a:rPr lang="en-US" dirty="0"/>
            </a:br>
            <a:r>
              <a:rPr lang="en-US" dirty="0"/>
              <a:t>Market Opportunity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5AF11-F3B2-DD77-F031-2ACB11695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experts in stereotaxic surgeries for pre-clinical work are aging out of the field.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 most cases, only PhD and MD students at the later stage of their careers are trained in these techniques.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Most international universities/college do not permit early career</a:t>
            </a:r>
          </a:p>
          <a:p>
            <a:pPr marL="0" indent="0">
              <a:buNone/>
            </a:pPr>
            <a:r>
              <a:rPr lang="en-US" dirty="0"/>
              <a:t>   skill training in these areas due to ethics, costs, and animal rights.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009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A58FF-E6FA-6636-8774-7E3784793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Reality Market Analysis Report 2018-2030 (Grand View Research)</a:t>
            </a:r>
          </a:p>
        </p:txBody>
      </p:sp>
      <p:pic>
        <p:nvPicPr>
          <p:cNvPr id="6" name="Content Placeholder 5" descr="A graph of a market&#10;&#10;AI-generated content may be incorrect.">
            <a:extLst>
              <a:ext uri="{FF2B5EF4-FFF2-40B4-BE49-F238E27FC236}">
                <a16:creationId xmlns:a16="http://schemas.microsoft.com/office/drawing/2014/main" id="{4CFC19C8-F1C7-AA54-A24E-57EB1BF0C2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324" y="1690688"/>
            <a:ext cx="6218476" cy="435133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2196DB-0A4F-3244-9F6F-A698B388CE97}"/>
              </a:ext>
            </a:extLst>
          </p:cNvPr>
          <p:cNvSpPr txBox="1"/>
          <p:nvPr/>
        </p:nvSpPr>
        <p:spPr>
          <a:xfrm>
            <a:off x="0" y="6311900"/>
            <a:ext cx="8067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www.grandviewresearch.com</a:t>
            </a:r>
            <a:r>
              <a:rPr lang="en-US" dirty="0"/>
              <a:t>/industry-analysis/virtual-reality-</a:t>
            </a:r>
            <a:r>
              <a:rPr lang="en-US" dirty="0" err="1"/>
              <a:t>vr</a:t>
            </a:r>
            <a:r>
              <a:rPr lang="en-US" dirty="0"/>
              <a:t>-market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FE546F-92BE-034A-6368-27374CBA0E1D}"/>
              </a:ext>
            </a:extLst>
          </p:cNvPr>
          <p:cNvSpPr txBox="1"/>
          <p:nvPr/>
        </p:nvSpPr>
        <p:spPr>
          <a:xfrm>
            <a:off x="6400800" y="1775896"/>
            <a:ext cx="5954835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Global VR market size was estimated at $59.6 billion </a:t>
            </a:r>
          </a:p>
          <a:p>
            <a:r>
              <a:rPr lang="en-US" dirty="0"/>
              <a:t>      USD in 2022.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Global VR market is projected to reach $435.46 billion </a:t>
            </a:r>
          </a:p>
          <a:p>
            <a:r>
              <a:rPr lang="en-US" dirty="0"/>
              <a:t>      USD by 2030.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Growing at a CAGR of 27.5% (2023-2030).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By device Head-mounted displays (HMD) recorded </a:t>
            </a:r>
          </a:p>
          <a:p>
            <a:r>
              <a:rPr lang="en-US" dirty="0"/>
              <a:t>      largest revenue share of 61.9% (2022).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Technology (semi &amp; fully immersive segments recorded </a:t>
            </a:r>
          </a:p>
          <a:p>
            <a:r>
              <a:rPr lang="en-US" dirty="0"/>
              <a:t>       largest revenue share of 82.7% (2022).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Application commercial segment recorded largest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Revenue share of 54.7% (2022).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Asia Pacific: Largest market in 2022 (39%).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Europe: Fastest growing market.</a:t>
            </a:r>
          </a:p>
        </p:txBody>
      </p:sp>
    </p:spTree>
    <p:extLst>
      <p:ext uri="{BB962C8B-B14F-4D97-AF65-F5344CB8AC3E}">
        <p14:creationId xmlns:p14="http://schemas.microsoft.com/office/powerpoint/2010/main" val="528582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7A246-4066-EB7D-2823-D2CDC8F08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0103E-049D-8E61-7C83-300723A21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Prospective Student’s Return on Investment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4DF2B-B9DB-7E91-15B5-C5984C325D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0279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Providing early career training in FP-POV VR to undergraduate students can close the gap.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Serves to upskill and reskill students in the early career pipeline.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Offers high paying jobs in biomedical, tech, and Big Pharma for early drug science and discovery.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Prevents the loss of this rich research technique in the field.</a:t>
            </a:r>
          </a:p>
          <a:p>
            <a:endParaRPr lang="en-US" dirty="0"/>
          </a:p>
          <a:p>
            <a:r>
              <a:rPr lang="en-US" dirty="0"/>
              <a:t>May not need to spend more money on graduate education to earn good wages.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341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4B6B7-0450-1503-71E2-DAB446146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&amp; Funding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5B4F9-91EC-19D9-A67E-47D827420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117" y="1403594"/>
            <a:ext cx="10515600" cy="435133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$6,000 to purchase 20 Meta Quest 3S VR headsets with remotes.</a:t>
            </a:r>
          </a:p>
          <a:p>
            <a:endParaRPr lang="en-US" dirty="0"/>
          </a:p>
          <a:p>
            <a:r>
              <a:rPr lang="en-US" dirty="0"/>
              <a:t>$740 to purchase 20 facial fans for Meta Quest 3S VR headsets.</a:t>
            </a:r>
          </a:p>
          <a:p>
            <a:endParaRPr lang="en-US" dirty="0"/>
          </a:p>
          <a:p>
            <a:r>
              <a:rPr lang="en-US" dirty="0"/>
              <a:t>$760 to purchase 20 Meta Quest 3S VR headsets and remotes charging stations.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$2,500 to code and develop Error-based learning questions in the VR environment.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$20,000 to develop 4 learning modules for the neuroscience course (one already done).</a:t>
            </a:r>
          </a:p>
          <a:p>
            <a:endParaRPr lang="en-US" dirty="0"/>
          </a:p>
          <a:p>
            <a:r>
              <a:rPr lang="en-US" dirty="0"/>
              <a:t>Run a class with 20 students, $1,600 for 4 credits, generates $32,000 income. Faculty pay for the course $5,600 per semester for 2 semesters and minus $30,000 initial investment, is a net earning of $22,800. Each year 2 modules can be created to build upon the product and still produce an income of $16,400 per class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383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CA44C-D6E5-C645-3D39-864038E1B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ROI for Error-based VR Product Development</a:t>
            </a:r>
            <a:br>
              <a:rPr lang="en-US" dirty="0"/>
            </a:br>
            <a:r>
              <a:rPr lang="en-US" dirty="0"/>
              <a:t>In 4 years ($137,600) &amp; In 8 years ($348,800)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785A3-AD65-5443-D26B-5FF28B5B2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8DB3DB7-B1BD-AC43-7C70-6DA383D8EF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8838117"/>
              </p:ext>
            </p:extLst>
          </p:nvPr>
        </p:nvGraphicFramePr>
        <p:xfrm>
          <a:off x="177410" y="1460500"/>
          <a:ext cx="5773224" cy="393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3493E81-EB98-142C-78A2-7A7633E9A3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8706569"/>
              </p:ext>
            </p:extLst>
          </p:nvPr>
        </p:nvGraphicFramePr>
        <p:xfrm>
          <a:off x="5950634" y="1460500"/>
          <a:ext cx="5950634" cy="393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A402A9BB-A43D-F20A-E790-76AA7A8669B8}"/>
              </a:ext>
            </a:extLst>
          </p:cNvPr>
          <p:cNvSpPr txBox="1">
            <a:spLocks/>
          </p:cNvSpPr>
          <p:nvPr/>
        </p:nvSpPr>
        <p:spPr>
          <a:xfrm>
            <a:off x="692834" y="54752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Expect to pay: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$50 monthly VR management license.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$5,000 per year for maintenance.</a:t>
            </a:r>
          </a:p>
          <a:p>
            <a:r>
              <a:rPr lang="en-US" dirty="0"/>
              <a:t>If we commercialize and charge the $30 monthly VR fee for our content (i.e., split it 50% us/50% vendor to remove our VR Management license and annual maintenance fees. A single class of 30-50 students using our VR outside our institution could generate another ($450) &amp; ($750) per class per semester.</a:t>
            </a:r>
          </a:p>
        </p:txBody>
      </p:sp>
    </p:spTree>
    <p:extLst>
      <p:ext uri="{BB962C8B-B14F-4D97-AF65-F5344CB8AC3E}">
        <p14:creationId xmlns:p14="http://schemas.microsoft.com/office/powerpoint/2010/main" val="784345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C8822-B52F-6C6A-BFD7-ED2A6D999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933F4-3934-DBD7-467E-BB64B6F56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724CA-70A5-21EF-AE05-B44BA72F34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Will need $30,000 in start up to pay for the development of new VR models to embed within the </a:t>
            </a:r>
            <a:r>
              <a:rPr lang="en-US" dirty="0" err="1"/>
              <a:t>KeyRos</a:t>
            </a:r>
            <a:r>
              <a:rPr lang="en-US" dirty="0"/>
              <a:t> Medica Platform.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Will use Goggle AR to develop additional modules to save money.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Will submit grants to cover new product development with </a:t>
            </a:r>
            <a:r>
              <a:rPr lang="en-US" dirty="0" err="1"/>
              <a:t>KeyRos</a:t>
            </a:r>
            <a:r>
              <a:rPr lang="en-US" dirty="0"/>
              <a:t> Medica. Conduct Science as another VR vendor will be the alternative company to work with.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Seek to deploy a pilot study within the next year on a VR only textbook experience in neuroscience.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1455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6CA16-3B05-34CE-3C7A-5629DD89C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5649-E35A-54E5-3C8A-088D04AD6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285" y="140042"/>
            <a:ext cx="11760591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Let’s Make Our University a Pioneer to Make the </a:t>
            </a:r>
            <a:br>
              <a:rPr lang="en-US" dirty="0"/>
            </a:br>
            <a:r>
              <a:rPr lang="en-US" dirty="0"/>
              <a:t>First Fully FP-POV VR Living Textbook in Neuroscience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765BE-7A95-C071-E66F-43C6A61FE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The Important Difference Between Virtual Reality, Augmented Reality and  Mixed Reality">
            <a:extLst>
              <a:ext uri="{FF2B5EF4-FFF2-40B4-BE49-F238E27FC236}">
                <a16:creationId xmlns:a16="http://schemas.microsoft.com/office/drawing/2014/main" id="{EB75E2CB-2C28-90DB-C376-C529FBD25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6" y="1465605"/>
            <a:ext cx="5613010" cy="418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63A568-705E-1238-B8FC-DD2E878D9A60}"/>
              </a:ext>
            </a:extLst>
          </p:cNvPr>
          <p:cNvSpPr txBox="1"/>
          <p:nvPr/>
        </p:nvSpPr>
        <p:spPr>
          <a:xfrm>
            <a:off x="534572" y="6176963"/>
            <a:ext cx="4110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From: </a:t>
            </a:r>
            <a:r>
              <a:rPr lang="en-US" sz="1200" dirty="0">
                <a:hlinkClick r:id="rId3"/>
              </a:rPr>
              <a:t>https://www.rit.edu/study/neuroscience-bs</a:t>
            </a:r>
            <a:r>
              <a:rPr lang="en-US" sz="1200" dirty="0"/>
              <a:t>  </a:t>
            </a:r>
          </a:p>
        </p:txBody>
      </p:sp>
      <p:pic>
        <p:nvPicPr>
          <p:cNvPr id="5" name="Picture 4" descr="Neuroscience BS | RIT">
            <a:extLst>
              <a:ext uri="{FF2B5EF4-FFF2-40B4-BE49-F238E27FC236}">
                <a16:creationId xmlns:a16="http://schemas.microsoft.com/office/drawing/2014/main" id="{02CCBEE1-2CDD-BDFC-FDC8-2226C7F52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296" y="1465605"/>
            <a:ext cx="6311704" cy="418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729C9A-E0AB-CD8B-2CE6-0DCBDF759C52}"/>
              </a:ext>
            </a:extLst>
          </p:cNvPr>
          <p:cNvSpPr txBox="1"/>
          <p:nvPr/>
        </p:nvSpPr>
        <p:spPr>
          <a:xfrm>
            <a:off x="519597" y="5887142"/>
            <a:ext cx="107213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From: </a:t>
            </a:r>
            <a:r>
              <a:rPr lang="en-US" sz="1200" dirty="0">
                <a:hlinkClick r:id="rId5"/>
              </a:rPr>
              <a:t>https://www.forbes.com/sites/bernardmarr/2019/07/19/the-important-difference-between-virtual-reality-augmented-reality-and-mixed-reality/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96145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40C4D-A2C0-F65F-387D-7BA80EF97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erson wearing a mask and holding a book&#10;&#10;AI-generated content may be incorrect.">
            <a:extLst>
              <a:ext uri="{FF2B5EF4-FFF2-40B4-BE49-F238E27FC236}">
                <a16:creationId xmlns:a16="http://schemas.microsoft.com/office/drawing/2014/main" id="{F14E566A-7C34-2C3F-41B8-BC56B7E285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58073" y="0"/>
            <a:ext cx="6200637" cy="6670429"/>
          </a:xfrm>
        </p:spPr>
      </p:pic>
      <p:pic>
        <p:nvPicPr>
          <p:cNvPr id="8194" name="Picture 2" descr="Varjo Aero | All new price and VR sim racing deep dive | Aeroversary Event">
            <a:extLst>
              <a:ext uri="{FF2B5EF4-FFF2-40B4-BE49-F238E27FC236}">
                <a16:creationId xmlns:a16="http://schemas.microsoft.com/office/drawing/2014/main" id="{8FB760B0-9D52-7812-4DF6-876BD4576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58073" cy="667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381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C5341-77FC-5C85-B670-F312D823C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Virtual Reality (VR) Technology Can Be Used To Create Living Textbooks &amp; More Memorable Experiences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80CAE-7C89-3D25-6AC9-7AC073F17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ow VR Aids Psychological Treatment">
            <a:extLst>
              <a:ext uri="{FF2B5EF4-FFF2-40B4-BE49-F238E27FC236}">
                <a16:creationId xmlns:a16="http://schemas.microsoft.com/office/drawing/2014/main" id="{689C3CA5-D691-5519-5E99-F5B53663B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67354"/>
            <a:ext cx="9798934" cy="460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FC3F23-AB81-EAA4-632E-9D8A97CBF20B}"/>
              </a:ext>
            </a:extLst>
          </p:cNvPr>
          <p:cNvSpPr txBox="1"/>
          <p:nvPr/>
        </p:nvSpPr>
        <p:spPr>
          <a:xfrm>
            <a:off x="395627" y="6311900"/>
            <a:ext cx="10684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Adapted From: </a:t>
            </a:r>
            <a:r>
              <a:rPr lang="en-US" dirty="0">
                <a:hlinkClick r:id="rId3"/>
              </a:rPr>
              <a:t>https://www.linkedin.com/pulse/how-vr-aids-psychological-treatment-naveen-joshi</a:t>
            </a: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D31A28-0A54-0B3F-4BD8-0B3CECF9187D}"/>
              </a:ext>
            </a:extLst>
          </p:cNvPr>
          <p:cNvSpPr txBox="1"/>
          <p:nvPr/>
        </p:nvSpPr>
        <p:spPr>
          <a:xfrm>
            <a:off x="0" y="-14703"/>
            <a:ext cx="3208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Project Vison &amp; Overall Value</a:t>
            </a:r>
          </a:p>
        </p:txBody>
      </p:sp>
    </p:spTree>
    <p:extLst>
      <p:ext uri="{BB962C8B-B14F-4D97-AF65-F5344CB8AC3E}">
        <p14:creationId xmlns:p14="http://schemas.microsoft.com/office/powerpoint/2010/main" val="2363910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B1831-4F41-0413-3655-8E94A74F9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D4DDD-D933-79F0-AD76-115D7C518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Top benefits of using virtual reality solutions">
            <a:extLst>
              <a:ext uri="{FF2B5EF4-FFF2-40B4-BE49-F238E27FC236}">
                <a16:creationId xmlns:a16="http://schemas.microsoft.com/office/drawing/2014/main" id="{4256E04F-E794-F760-D960-330448DDD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00"/>
            <a:ext cx="12192000" cy="625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6A04E1-C3F6-B023-0664-901C485E1F64}"/>
              </a:ext>
            </a:extLst>
          </p:cNvPr>
          <p:cNvSpPr txBox="1"/>
          <p:nvPr/>
        </p:nvSpPr>
        <p:spPr>
          <a:xfrm>
            <a:off x="633046" y="6311900"/>
            <a:ext cx="9738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Adapted From: </a:t>
            </a:r>
            <a:r>
              <a:rPr lang="en-US" dirty="0">
                <a:hlinkClick r:id="rId3"/>
              </a:rPr>
              <a:t>https://www.acadecraft.com/blog/top-benefits-of-using-virtual-reality-solutions/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788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30023-E709-0205-2AAD-6DFF9147E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en-US" dirty="0"/>
              <a:t>Advantages of VR Educational Training Over a Traditional Textbook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4584A-92FA-35D0-CDEE-348663096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Cheaper</a:t>
            </a:r>
          </a:p>
          <a:p>
            <a:r>
              <a:rPr lang="en-US" dirty="0"/>
              <a:t>Offers more applied learning to develop procedural skills</a:t>
            </a:r>
          </a:p>
          <a:p>
            <a:r>
              <a:rPr lang="en-US" dirty="0"/>
              <a:t>Offers similar conceptual learning</a:t>
            </a:r>
          </a:p>
          <a:p>
            <a:r>
              <a:rPr lang="en-US" dirty="0"/>
              <a:t>Accelerates the learning process in a shorter time-period</a:t>
            </a:r>
          </a:p>
          <a:p>
            <a:r>
              <a:rPr lang="en-US" dirty="0"/>
              <a:t>Taught in shorter bursts of modules, increasing time to use procedural skills</a:t>
            </a:r>
          </a:p>
          <a:p>
            <a:r>
              <a:rPr lang="en-US" dirty="0"/>
              <a:t>Follows the </a:t>
            </a:r>
            <a:r>
              <a:rPr lang="en-US" i="1" dirty="0"/>
              <a:t>“see one, do one, teach one” </a:t>
            </a:r>
            <a:r>
              <a:rPr lang="en-US" dirty="0"/>
              <a:t>approach to learning</a:t>
            </a:r>
          </a:p>
          <a:p>
            <a:r>
              <a:rPr lang="en-US" dirty="0"/>
              <a:t>Learn by making errors with no harm, decreased costs, and increased proficiency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DA2CD8-BFFF-0C99-5FFD-79D42D6E0435}"/>
              </a:ext>
            </a:extLst>
          </p:cNvPr>
          <p:cNvSpPr txBox="1"/>
          <p:nvPr/>
        </p:nvSpPr>
        <p:spPr>
          <a:xfrm>
            <a:off x="0" y="0"/>
            <a:ext cx="3028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 Problem You’re Solving</a:t>
            </a:r>
          </a:p>
        </p:txBody>
      </p:sp>
    </p:spTree>
    <p:extLst>
      <p:ext uri="{BB962C8B-B14F-4D97-AF65-F5344CB8AC3E}">
        <p14:creationId xmlns:p14="http://schemas.microsoft.com/office/powerpoint/2010/main" val="53344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FE046-3AE1-DBDF-74D8-9E44400F0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962" y="267573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Students in Amphitheatre's and Large Labs</a:t>
            </a:r>
            <a:br>
              <a:rPr lang="en-US" dirty="0"/>
            </a:br>
            <a:r>
              <a:rPr lang="en-US" dirty="0"/>
              <a:t>Have Reduced Learning of These Procedural Skills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7170" name="Picture 2" descr="2,200+ University Amphitheater Stock Photos, Pictures &amp; Royalty-Free Images  - iStock | Auditorium, University professor, University lecture hall">
            <a:extLst>
              <a:ext uri="{FF2B5EF4-FFF2-40B4-BE49-F238E27FC236}">
                <a16:creationId xmlns:a16="http://schemas.microsoft.com/office/drawing/2014/main" id="{965D5C82-DA80-48CF-9561-80F12AE58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7" y="2767013"/>
            <a:ext cx="5799406" cy="364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chool of Sciences and Health Professions | Simmons University">
            <a:extLst>
              <a:ext uri="{FF2B5EF4-FFF2-40B4-BE49-F238E27FC236}">
                <a16:creationId xmlns:a16="http://schemas.microsoft.com/office/drawing/2014/main" id="{70DBD79E-1596-7FE4-E7C9-AA6296805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323" y="2767013"/>
            <a:ext cx="6096000" cy="363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F97D1D-BDF6-E2C5-6EB4-CCF50DEB004B}"/>
              </a:ext>
            </a:extLst>
          </p:cNvPr>
          <p:cNvSpPr txBox="1"/>
          <p:nvPr/>
        </p:nvSpPr>
        <p:spPr>
          <a:xfrm>
            <a:off x="140677" y="0"/>
            <a:ext cx="1958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Stakeholders</a:t>
            </a:r>
          </a:p>
        </p:txBody>
      </p:sp>
    </p:spTree>
    <p:extLst>
      <p:ext uri="{BB962C8B-B14F-4D97-AF65-F5344CB8AC3E}">
        <p14:creationId xmlns:p14="http://schemas.microsoft.com/office/powerpoint/2010/main" val="1195869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00477-EFD8-15F1-BC16-327A75DE9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0171" y="85234"/>
            <a:ext cx="10515600" cy="1325563"/>
          </a:xfrm>
        </p:spPr>
        <p:txBody>
          <a:bodyPr/>
          <a:lstStyle/>
          <a:p>
            <a:r>
              <a:rPr lang="en-US" dirty="0"/>
              <a:t>VR Learning Environments Are Effective In Bringing The Experience Up Close To All?</a:t>
            </a:r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08DFB60-6F74-E568-14E5-44FA131DDF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305" y="1417661"/>
            <a:ext cx="4196459" cy="413755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AB2DBC-9990-54FD-C768-F33F74093D83}"/>
              </a:ext>
            </a:extLst>
          </p:cNvPr>
          <p:cNvSpPr txBox="1"/>
          <p:nvPr/>
        </p:nvSpPr>
        <p:spPr>
          <a:xfrm>
            <a:off x="838200" y="5543913"/>
            <a:ext cx="29449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Avatar Gaming Is Not Ideal</a:t>
            </a:r>
          </a:p>
          <a:p>
            <a:r>
              <a:rPr lang="en-US" dirty="0"/>
              <a:t>Fair Conceptual Learning</a:t>
            </a:r>
          </a:p>
          <a:p>
            <a:r>
              <a:rPr lang="en-US" dirty="0"/>
              <a:t>Weak Procedural Learning</a:t>
            </a:r>
          </a:p>
        </p:txBody>
      </p:sp>
      <p:pic>
        <p:nvPicPr>
          <p:cNvPr id="8" name="Picture 7" descr="A close-up of a person&#10;&#10;AI-generated content may be incorrect.">
            <a:extLst>
              <a:ext uri="{FF2B5EF4-FFF2-40B4-BE49-F238E27FC236}">
                <a16:creationId xmlns:a16="http://schemas.microsoft.com/office/drawing/2014/main" id="{000D6F9D-9809-98B4-ABCC-95B88F9B1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764" y="1302781"/>
            <a:ext cx="7627236" cy="37577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8580A0-3A66-FF6D-8658-8D49ED40987E}"/>
              </a:ext>
            </a:extLst>
          </p:cNvPr>
          <p:cNvSpPr txBox="1"/>
          <p:nvPr/>
        </p:nvSpPr>
        <p:spPr>
          <a:xfrm>
            <a:off x="4718950" y="4845669"/>
            <a:ext cx="28558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FP-POV-VR Is Ideal</a:t>
            </a:r>
          </a:p>
          <a:p>
            <a:r>
              <a:rPr lang="en-US" dirty="0"/>
              <a:t>Good Conceptual Learning</a:t>
            </a:r>
          </a:p>
          <a:p>
            <a:r>
              <a:rPr lang="en-US" dirty="0"/>
              <a:t>Strong Procedural Learning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722009-0B27-F162-8F2F-FDF84D9C027A}"/>
              </a:ext>
            </a:extLst>
          </p:cNvPr>
          <p:cNvSpPr txBox="1"/>
          <p:nvPr/>
        </p:nvSpPr>
        <p:spPr>
          <a:xfrm>
            <a:off x="7860833" y="4845669"/>
            <a:ext cx="43556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Computer Displayed-FP-POV-VR Is Ideal</a:t>
            </a:r>
          </a:p>
          <a:p>
            <a:r>
              <a:rPr lang="en-US" dirty="0"/>
              <a:t>Strong Conceptual Learning</a:t>
            </a:r>
          </a:p>
          <a:p>
            <a:r>
              <a:rPr lang="en-US" dirty="0"/>
              <a:t>Good Procedural Learning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85D2B59-3D2A-E037-05BA-1C64B953BFC4}"/>
              </a:ext>
            </a:extLst>
          </p:cNvPr>
          <p:cNvSpPr/>
          <p:nvPr/>
        </p:nvSpPr>
        <p:spPr>
          <a:xfrm>
            <a:off x="2715065" y="3742003"/>
            <a:ext cx="2278966" cy="22635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DF10FD7-8B4E-7EAD-39CE-7FB00894C407}"/>
              </a:ext>
            </a:extLst>
          </p:cNvPr>
          <p:cNvSpPr/>
          <p:nvPr/>
        </p:nvSpPr>
        <p:spPr>
          <a:xfrm>
            <a:off x="6058488" y="2796936"/>
            <a:ext cx="2278966" cy="22635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53894AF-501D-C7E2-85DF-795D45EB6BDF}"/>
              </a:ext>
            </a:extLst>
          </p:cNvPr>
          <p:cNvSpPr/>
          <p:nvPr/>
        </p:nvSpPr>
        <p:spPr>
          <a:xfrm>
            <a:off x="9394248" y="2093746"/>
            <a:ext cx="2278966" cy="22635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2092CE-6AE3-1757-DA7D-C07D5F7DC6D0}"/>
              </a:ext>
            </a:extLst>
          </p:cNvPr>
          <p:cNvSpPr txBox="1"/>
          <p:nvPr/>
        </p:nvSpPr>
        <p:spPr>
          <a:xfrm>
            <a:off x="5261316" y="6417006"/>
            <a:ext cx="6712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Neuwirth &amp; Ros (2021).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hlinkClick r:id="rId4"/>
              </a:rPr>
              <a:t>https://doi.org/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  <a:hlinkClick r:id="rId4"/>
              </a:rPr>
              <a:t>10.3389/frvir.2021.706653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9499C9-056B-5824-A361-3A0BA243C691}"/>
              </a:ext>
            </a:extLst>
          </p:cNvPr>
          <p:cNvSpPr txBox="1"/>
          <p:nvPr/>
        </p:nvSpPr>
        <p:spPr>
          <a:xfrm>
            <a:off x="423476" y="6417006"/>
            <a:ext cx="3566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Adapted From HHMI: Mind Project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2B1764-F4C0-0F37-38E2-858DCAA83935}"/>
              </a:ext>
            </a:extLst>
          </p:cNvPr>
          <p:cNvSpPr txBox="1"/>
          <p:nvPr/>
        </p:nvSpPr>
        <p:spPr>
          <a:xfrm>
            <a:off x="129512" y="126747"/>
            <a:ext cx="1417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Solution</a:t>
            </a:r>
          </a:p>
        </p:txBody>
      </p:sp>
    </p:spTree>
    <p:extLst>
      <p:ext uri="{BB962C8B-B14F-4D97-AF65-F5344CB8AC3E}">
        <p14:creationId xmlns:p14="http://schemas.microsoft.com/office/powerpoint/2010/main" val="303687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612E1-6513-CAA2-0A19-C07AB1ADE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B1347-CDE2-5AFF-51C4-C1BB36222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019" y="-5129"/>
            <a:ext cx="10515600" cy="1018003"/>
          </a:xfrm>
        </p:spPr>
        <p:txBody>
          <a:bodyPr/>
          <a:lstStyle/>
          <a:p>
            <a:r>
              <a:rPr lang="en-US" dirty="0"/>
              <a:t>First-Person Point-of-View (FP-POV) VR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15EA6-3495-3CA4-45C6-445085F9B8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-up of a person&#10;&#10;AI-generated content may be incorrect.">
            <a:extLst>
              <a:ext uri="{FF2B5EF4-FFF2-40B4-BE49-F238E27FC236}">
                <a16:creationId xmlns:a16="http://schemas.microsoft.com/office/drawing/2014/main" id="{16DAF6F8-1A1E-1A7A-CF3F-1A88CCB576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9778"/>
          <a:stretch/>
        </p:blipFill>
        <p:spPr>
          <a:xfrm>
            <a:off x="330388" y="815926"/>
            <a:ext cx="11303593" cy="58662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8EA48D-1A56-6741-EF2F-72C0700C858E}"/>
              </a:ext>
            </a:extLst>
          </p:cNvPr>
          <p:cNvSpPr txBox="1"/>
          <p:nvPr/>
        </p:nvSpPr>
        <p:spPr>
          <a:xfrm>
            <a:off x="257167" y="6340298"/>
            <a:ext cx="6712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Neuwirth &amp; Ros (2021).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hlinkClick r:id="rId3"/>
              </a:rPr>
              <a:t>https://doi.org/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  <a:hlinkClick r:id="rId3"/>
              </a:rPr>
              <a:t>10.3389/frvir.2021.706653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3902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FE19B-3D20-9877-7CC5-809D59C41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68" y="148370"/>
            <a:ext cx="11934832" cy="1325563"/>
          </a:xfrm>
        </p:spPr>
        <p:txBody>
          <a:bodyPr>
            <a:normAutofit/>
          </a:bodyPr>
          <a:lstStyle/>
          <a:p>
            <a:r>
              <a:rPr lang="en-US" dirty="0"/>
              <a:t>First-Person Point-of-View (FP-POV) VR</a:t>
            </a:r>
            <a:br>
              <a:rPr lang="en-US" dirty="0"/>
            </a:br>
            <a:r>
              <a:rPr lang="en-US" dirty="0"/>
              <a:t>                                   Exploits The Mirror Neuron System</a:t>
            </a:r>
          </a:p>
        </p:txBody>
      </p:sp>
      <p:pic>
        <p:nvPicPr>
          <p:cNvPr id="5" name="Content Placeholder 4" descr="A person wearing a mask and goggles&#10;&#10;AI-generated content may be incorrect.">
            <a:extLst>
              <a:ext uri="{FF2B5EF4-FFF2-40B4-BE49-F238E27FC236}">
                <a16:creationId xmlns:a16="http://schemas.microsoft.com/office/drawing/2014/main" id="{AF22E339-FB90-91EB-24FF-0F3CA7BBE8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167" y="937846"/>
            <a:ext cx="3794327" cy="524724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8ECB8B-E671-035E-9D03-19C459442743}"/>
              </a:ext>
            </a:extLst>
          </p:cNvPr>
          <p:cNvSpPr txBox="1"/>
          <p:nvPr/>
        </p:nvSpPr>
        <p:spPr>
          <a:xfrm>
            <a:off x="257167" y="6425642"/>
            <a:ext cx="6712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Neuwirth &amp; Ros (2021).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hlinkClick r:id="rId3"/>
              </a:rPr>
              <a:t>https://doi.org/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  <a:hlinkClick r:id="rId3"/>
              </a:rPr>
              <a:t>10.3389/frvir.2021.706653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</a:p>
        </p:txBody>
      </p:sp>
      <p:pic>
        <p:nvPicPr>
          <p:cNvPr id="3074" name="Picture 2" descr="The Neuroscience of Vitality, Tip 2: Mirror Neurons | Psychology Today">
            <a:extLst>
              <a:ext uri="{FF2B5EF4-FFF2-40B4-BE49-F238E27FC236}">
                <a16:creationId xmlns:a16="http://schemas.microsoft.com/office/drawing/2014/main" id="{84698278-E14E-24E5-B679-66AB5594E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219" y="1473932"/>
            <a:ext cx="4615766" cy="363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A51276-A471-916B-0C76-BF7587F63880}"/>
              </a:ext>
            </a:extLst>
          </p:cNvPr>
          <p:cNvSpPr txBox="1"/>
          <p:nvPr/>
        </p:nvSpPr>
        <p:spPr>
          <a:xfrm>
            <a:off x="125158" y="6123515"/>
            <a:ext cx="12198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Adapted From: </a:t>
            </a:r>
            <a:r>
              <a:rPr lang="en-US" dirty="0">
                <a:hlinkClick r:id="rId5"/>
              </a:rPr>
              <a:t>https://www.psychologytoday.com/us/blog/vitality/201407/the-neuroscience-vitality-tip-2-mirror-neurons</a:t>
            </a: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8BD91C-0BBA-E0DB-3D4E-2F9F3B4998C2}"/>
              </a:ext>
            </a:extLst>
          </p:cNvPr>
          <p:cNvSpPr txBox="1"/>
          <p:nvPr/>
        </p:nvSpPr>
        <p:spPr>
          <a:xfrm>
            <a:off x="9031459" y="1628678"/>
            <a:ext cx="313072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Learn by watching others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Understand empathy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Learn by seeing then doing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Accelerated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experience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Closes learning gaps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Memorable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Faster skills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Evolutionarily Conserved</a:t>
            </a:r>
          </a:p>
          <a:p>
            <a:r>
              <a:rPr lang="en-US" dirty="0"/>
              <a:t>Fast-adaptive learning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910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AD3B7-AA18-D1AB-A0AB-49EBE1508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166" y="-24630"/>
            <a:ext cx="10515600" cy="1325563"/>
          </a:xfrm>
        </p:spPr>
        <p:txBody>
          <a:bodyPr/>
          <a:lstStyle/>
          <a:p>
            <a:r>
              <a:rPr lang="en-US" dirty="0"/>
              <a:t>Partners For Developing The Product</a:t>
            </a:r>
          </a:p>
        </p:txBody>
      </p:sp>
      <p:pic>
        <p:nvPicPr>
          <p:cNvPr id="5" name="Content Placeholder 4" descr="A person wearing virtual reality goggles&#10;&#10;AI-generated content may be incorrect.">
            <a:extLst>
              <a:ext uri="{FF2B5EF4-FFF2-40B4-BE49-F238E27FC236}">
                <a16:creationId xmlns:a16="http://schemas.microsoft.com/office/drawing/2014/main" id="{E4D37E45-8E82-ACFF-8C0D-FD81AB337B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637269"/>
            <a:ext cx="4628271" cy="34417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8B3E0A-63E8-78A2-E4EA-869F3FEAD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31807"/>
            <a:ext cx="7772400" cy="528687"/>
          </a:xfrm>
          <a:prstGeom prst="rect">
            <a:avLst/>
          </a:prstGeom>
        </p:spPr>
      </p:pic>
      <p:pic>
        <p:nvPicPr>
          <p:cNvPr id="9" name="Picture 8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DB3EA068-29E8-154B-C408-D2837FC7F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7642" y="1154932"/>
            <a:ext cx="5232400" cy="800100"/>
          </a:xfrm>
          <a:prstGeom prst="rect">
            <a:avLst/>
          </a:prstGeom>
        </p:spPr>
      </p:pic>
      <p:pic>
        <p:nvPicPr>
          <p:cNvPr id="11" name="Picture 10" descr="A group of people in different poses&#10;&#10;AI-generated content may be incorrect.">
            <a:extLst>
              <a:ext uri="{FF2B5EF4-FFF2-40B4-BE49-F238E27FC236}">
                <a16:creationId xmlns:a16="http://schemas.microsoft.com/office/drawing/2014/main" id="{5ECDAC17-D40E-397F-8903-5C9888E38F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7642" y="2577859"/>
            <a:ext cx="7772400" cy="41882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286F10-8C43-67C5-15DC-BB2DF106114C}"/>
              </a:ext>
            </a:extLst>
          </p:cNvPr>
          <p:cNvSpPr txBox="1"/>
          <p:nvPr/>
        </p:nvSpPr>
        <p:spPr>
          <a:xfrm>
            <a:off x="0" y="0"/>
            <a:ext cx="2500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Environmental Analysis</a:t>
            </a:r>
          </a:p>
        </p:txBody>
      </p:sp>
    </p:spTree>
    <p:extLst>
      <p:ext uri="{BB962C8B-B14F-4D97-AF65-F5344CB8AC3E}">
        <p14:creationId xmlns:p14="http://schemas.microsoft.com/office/powerpoint/2010/main" val="7233552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2520</TotalTime>
  <Words>1077</Words>
  <Application>Microsoft Macintosh PowerPoint</Application>
  <PresentationFormat>Widescreen</PresentationFormat>
  <Paragraphs>119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Aptos</vt:lpstr>
      <vt:lpstr>Aptos Display</vt:lpstr>
      <vt:lpstr>Arial</vt:lpstr>
      <vt:lpstr>Helvetica</vt:lpstr>
      <vt:lpstr>Times New Roman</vt:lpstr>
      <vt:lpstr>Office Theme</vt:lpstr>
      <vt:lpstr>Can you imagine</vt:lpstr>
      <vt:lpstr>Virtual Reality (VR) Technology Can Be Used To Create Living Textbooks &amp; More Memorable Experiences</vt:lpstr>
      <vt:lpstr>PowerPoint Presentation</vt:lpstr>
      <vt:lpstr>Advantages of VR Educational Training Over a Traditional Textbook</vt:lpstr>
      <vt:lpstr>Students in Amphitheatre's and Large Labs Have Reduced Learning of These Procedural Skills     </vt:lpstr>
      <vt:lpstr>VR Learning Environments Are Effective In Bringing The Experience Up Close To All?</vt:lpstr>
      <vt:lpstr>First-Person Point-of-View (FP-POV) VR</vt:lpstr>
      <vt:lpstr>First-Person Point-of-View (FP-POV) VR                                    Exploits The Mirror Neuron System</vt:lpstr>
      <vt:lpstr>Partners For Developing The Product</vt:lpstr>
      <vt:lpstr>Students Can Then Translate The VR Training Learning By Making Errors  Without Consequences</vt:lpstr>
      <vt:lpstr>Students Can Then Translate The VR Training Into Job Market Ready Skills</vt:lpstr>
      <vt:lpstr>Job Market Challenge &amp;  Market Opportunity Assessment</vt:lpstr>
      <vt:lpstr>Virtual Reality Market Analysis Report 2018-2030 (Grand View Research)</vt:lpstr>
      <vt:lpstr>Prospective Student’s Return on Investment</vt:lpstr>
      <vt:lpstr>Budget &amp; Funding Plans</vt:lpstr>
      <vt:lpstr>ROI for Error-based VR Product Development In 4 years ($137,600) &amp; In 8 years ($348,800)</vt:lpstr>
      <vt:lpstr>The Ask</vt:lpstr>
      <vt:lpstr>Let’s Make Our University a Pioneer to Make the  First Fully FP-POV VR Living Textbook in Neuroscience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Lorenz Neuwirth</dc:creator>
  <cp:lastModifiedBy>Lorenz Neuwirth</cp:lastModifiedBy>
  <cp:revision>6</cp:revision>
  <dcterms:created xsi:type="dcterms:W3CDTF">2025-03-17T16:11:48Z</dcterms:created>
  <dcterms:modified xsi:type="dcterms:W3CDTF">2025-09-29T14:32:46Z</dcterms:modified>
</cp:coreProperties>
</file>